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6" r:id="rId5"/>
    <p:sldId id="262" r:id="rId6"/>
    <p:sldId id="267" r:id="rId7"/>
    <p:sldId id="270" r:id="rId8"/>
    <p:sldId id="263" r:id="rId9"/>
    <p:sldId id="268" r:id="rId10"/>
    <p:sldId id="264" r:id="rId11"/>
    <p:sldId id="269" r:id="rId12"/>
    <p:sldId id="265"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0"/>
  </p:normalViewPr>
  <p:slideViewPr>
    <p:cSldViewPr snapToGrid="0" snapToObjects="1">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ccco.edu/About-Us/Chancellors-Office/Divisions/Institutional-Effectiveness/Institutional-Effectiveness-Partnership-Initiati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othilldeanza.sharepoint.com/sites/dagovtf/Shared%20Documents/Governance%20Structure%20Research/College%20Of%20Marin%20Participatory%20Gov%20plan.pdf" TargetMode="External"/><Relationship Id="rId2" Type="http://schemas.openxmlformats.org/officeDocument/2006/relationships/hyperlink" Target="https://www.mtsac.edu/accreditation/college_accreditation/2017/ic/IC1_Govn_Commit.pdf" TargetMode="External"/><Relationship Id="rId1" Type="http://schemas.openxmlformats.org/officeDocument/2006/relationships/slideLayout" Target="../slideLayouts/slideLayout4.xml"/><Relationship Id="rId4" Type="http://schemas.openxmlformats.org/officeDocument/2006/relationships/hyperlink" Target="https://foothilldeanza.sharepoint.com/sites/dagovtf/Shared%20Documents/Forms/AllItems.aspx?id=%2Fsites%2Fdagovtf%2FShared%20Documents%2FGovernance%20Structure%20Research%2FSanta%20Barbara%20College%2Epdf&amp;parent=%2Fsites%2Fdagovtf%2FShared%20Documents%2FGovernance%20Structure%20Resear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oothilldeanza.sharepoint.com/sites/dagovtf/Shared%20Documents/Forms/AllItems.aspx?id=%2Fsites%2Fdagovtf%2FShared%20Documents%2FGovernance%20Structure%20Research%2FCompton%2DCollaborative%2DGovernance%2Epdf&amp;parent=%2Fsites%2Fdagovtf%2FShared%20Documents%2FGovernance%20Structure%20Research" TargetMode="External"/><Relationship Id="rId2" Type="http://schemas.openxmlformats.org/officeDocument/2006/relationships/hyperlink" Target="https://foothilldeanza.sharepoint.com/sites/dagovtf/Shared%20Documents/Forms/AllItems.aspx?id=%2Fsites%2Fdagovtf%2FShared%20Documents%2FGovernance%20Structure%20Research%2FOrange%20Coast%20College%2Epdf&amp;parent=%2Fsites%2Fdagovtf%2FShared%20Documents%2FGovernance%20Structure%20Research" TargetMode="External"/><Relationship Id="rId1" Type="http://schemas.openxmlformats.org/officeDocument/2006/relationships/slideLayout" Target="../slideLayouts/slideLayout4.xml"/><Relationship Id="rId4" Type="http://schemas.openxmlformats.org/officeDocument/2006/relationships/hyperlink" Target="https://foothilldeanza.sharepoint.com/sites/dagovtf/Shared%20Documents/Governance%20Structure%20Research/San%20Mateo%20participatory%20gov.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1421-95EF-4B44-8811-179FA8B3E596}"/>
              </a:ext>
            </a:extLst>
          </p:cNvPr>
          <p:cNvSpPr>
            <a:spLocks noGrp="1"/>
          </p:cNvSpPr>
          <p:nvPr>
            <p:ph type="ctrTitle"/>
          </p:nvPr>
        </p:nvSpPr>
        <p:spPr/>
        <p:txBody>
          <a:bodyPr/>
          <a:lstStyle/>
          <a:p>
            <a:pPr fontAlgn="base"/>
            <a:br>
              <a:rPr lang="en-US" sz="2800" b="1" dirty="0"/>
            </a:br>
            <a:br>
              <a:rPr lang="en-US" sz="2800" b="1" dirty="0"/>
            </a:br>
            <a:r>
              <a:rPr lang="en-US" sz="2800" b="1" dirty="0">
                <a:latin typeface="Arial" panose="020B0604020202020204" pitchFamily="34" charset="0"/>
                <a:cs typeface="Arial" panose="020B0604020202020204" pitchFamily="34" charset="0"/>
              </a:rPr>
              <a:t>Shared Governance Taskforce Meeting</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CD69E7-3363-7D4D-84B0-4AAE0C7F0AC0}"/>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May 6</a:t>
            </a:r>
          </a:p>
          <a:p>
            <a:r>
              <a:rPr lang="en-US" dirty="0">
                <a:latin typeface="Arial" panose="020B0604020202020204" pitchFamily="34" charset="0"/>
                <a:cs typeface="Arial" panose="020B0604020202020204" pitchFamily="34" charset="0"/>
              </a:rPr>
              <a:t>3:00-4:30 PM</a:t>
            </a:r>
          </a:p>
        </p:txBody>
      </p:sp>
    </p:spTree>
    <p:extLst>
      <p:ext uri="{BB962C8B-B14F-4D97-AF65-F5344CB8AC3E}">
        <p14:creationId xmlns:p14="http://schemas.microsoft.com/office/powerpoint/2010/main" val="197907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3141-A5BF-894C-8366-6A968B0525A5}"/>
              </a:ext>
            </a:extLst>
          </p:cNvPr>
          <p:cNvSpPr>
            <a:spLocks noGrp="1"/>
          </p:cNvSpPr>
          <p:nvPr>
            <p:ph type="title"/>
          </p:nvPr>
        </p:nvSpPr>
        <p:spPr>
          <a:xfrm>
            <a:off x="891251" y="902824"/>
            <a:ext cx="10336192" cy="1383175"/>
          </a:xfrm>
        </p:spPr>
        <p:txBody>
          <a:bodyPr>
            <a:noAutofit/>
          </a:bodyPr>
          <a:lstStyle/>
          <a:p>
            <a:r>
              <a:rPr lang="en-US" sz="3200" b="1" dirty="0">
                <a:solidFill>
                  <a:srgbClr val="7030A0"/>
                </a:solidFill>
                <a:latin typeface="Arial" panose="020B0604020202020204" pitchFamily="34" charset="0"/>
                <a:cs typeface="Arial" panose="020B0604020202020204" pitchFamily="34" charset="0"/>
              </a:rPr>
              <a:t>Agenda Item 4:</a:t>
            </a:r>
            <a:br>
              <a:rPr lang="en-US" sz="3200" b="1" dirty="0">
                <a:solidFill>
                  <a:srgbClr val="7030A0"/>
                </a:solidFill>
                <a:latin typeface="Arial" panose="020B0604020202020204" pitchFamily="34" charset="0"/>
                <a:cs typeface="Arial" panose="020B0604020202020204" pitchFamily="34" charset="0"/>
              </a:rPr>
            </a:br>
            <a:r>
              <a:rPr lang="en-US" sz="3200" dirty="0">
                <a:solidFill>
                  <a:srgbClr val="000000"/>
                </a:solidFill>
                <a:latin typeface="Calibri" panose="020F0502020204030204" pitchFamily="34" charset="0"/>
                <a:cs typeface="Arial" panose="020B0604020202020204" pitchFamily="34" charset="0"/>
              </a:rPr>
              <a:t>CCC</a:t>
            </a:r>
            <a:r>
              <a:rPr lang="en-US" sz="3200" dirty="0">
                <a:solidFill>
                  <a:srgbClr val="000000"/>
                </a:solidFill>
                <a:latin typeface="Calibri" panose="020F0502020204030204" pitchFamily="34" charset="0"/>
              </a:rPr>
              <a:t> Institutional Effectiveness Partnership Initiative (IEPI) –</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 Share Letter of Interest</a:t>
            </a:r>
            <a:r>
              <a:rPr lang="en-US" sz="3200" b="1" dirty="0">
                <a:solidFill>
                  <a:srgbClr val="000000"/>
                </a:solidFill>
                <a:latin typeface="Calibri" panose="020F0502020204030204" pitchFamily="34" charset="0"/>
              </a:rPr>
              <a:t> </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BBF0FF-5490-8B4F-B3A5-0E500CA4FAD0}"/>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Presenter:</a:t>
            </a:r>
          </a:p>
          <a:p>
            <a:pPr marL="0" indent="0">
              <a:buNone/>
            </a:pPr>
            <a:r>
              <a:rPr lang="en-US" dirty="0">
                <a:latin typeface="Arial" panose="020B0604020202020204" pitchFamily="34" charset="0"/>
                <a:cs typeface="Arial" panose="020B0604020202020204" pitchFamily="34" charset="0"/>
              </a:rPr>
              <a:t>    Laureen </a:t>
            </a:r>
            <a:r>
              <a:rPr lang="en-US" dirty="0" err="1">
                <a:latin typeface="Arial" panose="020B0604020202020204" pitchFamily="34" charset="0"/>
                <a:cs typeface="Arial" panose="020B0604020202020204" pitchFamily="34" charset="0"/>
              </a:rPr>
              <a:t>Balducci</a:t>
            </a: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87DB971-D37F-6145-A81C-C07FAFA17AD4}"/>
              </a:ext>
            </a:extLst>
          </p:cNvPr>
          <p:cNvSpPr>
            <a:spLocks noGrp="1"/>
          </p:cNvSpPr>
          <p:nvPr>
            <p:ph sz="half" idx="4294967295"/>
          </p:nvPr>
        </p:nvSpPr>
        <p:spPr>
          <a:xfrm>
            <a:off x="5521124" y="2556931"/>
            <a:ext cx="5375474" cy="3589869"/>
          </a:xfrm>
        </p:spPr>
        <p:txBody>
          <a:bodyPr>
            <a:normAutofit fontScale="77500" lnSpcReduction="20000"/>
          </a:bodyPr>
          <a:lstStyle/>
          <a:p>
            <a:r>
              <a:rPr lang="en-US" dirty="0">
                <a:latin typeface="Arial" panose="020B0604020202020204" pitchFamily="34" charset="0"/>
                <a:cs typeface="Arial" panose="020B0604020202020204" pitchFamily="34" charset="0"/>
              </a:rPr>
              <a:t>IEPI website: </a:t>
            </a:r>
            <a:r>
              <a:rPr lang="en-US" dirty="0">
                <a:latin typeface="Arial" panose="020B0604020202020204" pitchFamily="34" charset="0"/>
                <a:cs typeface="Arial" panose="020B0604020202020204" pitchFamily="34" charset="0"/>
                <a:hlinkClick r:id="rId2"/>
              </a:rPr>
              <a:t>https://www.cccco.edu/About-Us/Chancellors-Office/Divisions/Institutional-Effectiveness/Institutional-Effectiveness-Partnership-Initiative</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Discussion of using the Institutional Effectiveness Partnership Initiative (IEPI) to provide assistance through its Partnership Resource Teams (PRT) to have colleagues from other colleges as part of the PRT to assist DA with ideas and support for a new shared governance process </a:t>
            </a:r>
          </a:p>
          <a:p>
            <a:r>
              <a:rPr lang="en-US" dirty="0">
                <a:latin typeface="Arial" panose="020B0604020202020204" pitchFamily="34" charset="0"/>
                <a:cs typeface="Arial" panose="020B0604020202020204" pitchFamily="34" charset="0"/>
              </a:rPr>
              <a:t>Letter of Interest written for Senior Staff/College Council to review and consider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9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B3A9-52A2-444E-8D74-6C5883171DC7}"/>
              </a:ext>
            </a:extLst>
          </p:cNvPr>
          <p:cNvSpPr>
            <a:spLocks noGrp="1"/>
          </p:cNvSpPr>
          <p:nvPr>
            <p:ph type="title"/>
          </p:nvPr>
        </p:nvSpPr>
        <p:spPr/>
        <p:txBody>
          <a:bodyPr>
            <a:normAutofit/>
          </a:bodyPr>
          <a:lstStyle/>
          <a:p>
            <a:r>
              <a:rPr lang="en-US" sz="3200" b="1" dirty="0">
                <a:solidFill>
                  <a:srgbClr val="7030A0"/>
                </a:solidFill>
                <a:latin typeface="Arial" panose="020B0604020202020204" pitchFamily="34" charset="0"/>
                <a:cs typeface="Arial" panose="020B0604020202020204" pitchFamily="34" charset="0"/>
              </a:rPr>
              <a:t>Agenda Item 4:</a:t>
            </a:r>
            <a:br>
              <a:rPr lang="en-US" sz="3200" b="1" dirty="0">
                <a:solidFill>
                  <a:srgbClr val="7030A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Next Steps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EAF8DB-629F-5B4F-B42D-804AA2ED6481}"/>
              </a:ext>
            </a:extLst>
          </p:cNvPr>
          <p:cNvSpPr>
            <a:spLocks noGrp="1"/>
          </p:cNvSpPr>
          <p:nvPr>
            <p:ph idx="1"/>
          </p:nvPr>
        </p:nvSpPr>
        <p:spPr/>
        <p:txBody>
          <a:bodyPr>
            <a:normAutofit lnSpcReduction="10000"/>
          </a:bodyPr>
          <a:lstStyle/>
          <a:p>
            <a:pPr fontAlgn="base">
              <a:buFont typeface="Arial" panose="020B0604020202020204" pitchFamily="34" charset="0"/>
              <a:buChar char="•"/>
            </a:pPr>
            <a:r>
              <a:rPr lang="en-US" dirty="0">
                <a:latin typeface="Arial" panose="020B0604020202020204" pitchFamily="34" charset="0"/>
                <a:cs typeface="Arial" panose="020B0604020202020204" pitchFamily="34" charset="0"/>
              </a:rPr>
              <a:t>Taskforce team strongly suggest taking this route in having the IEPI’s Partnership Resource Teams assess current DA shared governance structure and processes and make suggestions toward a new governance model</a:t>
            </a:r>
          </a:p>
          <a:p>
            <a:pPr fontAlgn="base"/>
            <a:r>
              <a:rPr lang="en-US" dirty="0">
                <a:latin typeface="Arial" panose="020B0604020202020204" pitchFamily="34" charset="0"/>
                <a:cs typeface="Arial" panose="020B0604020202020204" pitchFamily="34" charset="0"/>
              </a:rPr>
              <a:t>Laureen and (TBD): Prepare “Area of Focus” letter to PRT Team in the event that Senior Staff/College Council approves this initiative</a:t>
            </a:r>
          </a:p>
          <a:p>
            <a:pPr fontAlgn="base"/>
            <a:r>
              <a:rPr lang="en-US" dirty="0">
                <a:latin typeface="Arial" panose="020B0604020202020204" pitchFamily="34" charset="0"/>
                <a:cs typeface="Arial" panose="020B0604020202020204" pitchFamily="34" charset="0"/>
              </a:rPr>
              <a:t>De Anza gets accepted into this initiative and is assigned a PRT team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058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02AE-DADE-8D4E-BA0A-6EFB82D38BA2}"/>
              </a:ext>
            </a:extLst>
          </p:cNvPr>
          <p:cNvSpPr>
            <a:spLocks noGrp="1"/>
          </p:cNvSpPr>
          <p:nvPr>
            <p:ph type="title"/>
          </p:nvPr>
        </p:nvSpPr>
        <p:spPr/>
        <p:txBody>
          <a:bodyPr>
            <a:normAutofit/>
          </a:bodyPr>
          <a:lstStyle/>
          <a:p>
            <a:r>
              <a:rPr lang="en-US" sz="3200" b="1" dirty="0">
                <a:solidFill>
                  <a:srgbClr val="FFC000"/>
                </a:solidFill>
                <a:latin typeface="Arial" panose="020B0604020202020204" pitchFamily="34" charset="0"/>
                <a:cs typeface="Arial" panose="020B0604020202020204" pitchFamily="34" charset="0"/>
              </a:rPr>
              <a:t>Agenda Item 5:</a:t>
            </a:r>
            <a:br>
              <a:rPr lang="en-US" sz="3200" b="1" dirty="0">
                <a:solidFill>
                  <a:srgbClr val="FF000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Welcome new members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933F040-7712-DA43-8323-37482955D08D}"/>
              </a:ext>
            </a:extLst>
          </p:cNvPr>
          <p:cNvSpPr>
            <a:spLocks noGrp="1"/>
          </p:cNvSpPr>
          <p:nvPr>
            <p:ph sz="half" idx="1"/>
          </p:nvPr>
        </p:nvSpPr>
        <p:spPr/>
        <p:txBody>
          <a:bodyPr>
            <a:normAutofit/>
          </a:bodyPr>
          <a:lstStyle/>
          <a:p>
            <a:r>
              <a:rPr lang="en-US" sz="2600" dirty="0">
                <a:latin typeface="Arial" panose="020B0604020202020204" pitchFamily="34" charset="0"/>
                <a:cs typeface="Arial" panose="020B0604020202020204" pitchFamily="34" charset="0"/>
              </a:rPr>
              <a:t>New Taskforce members:</a:t>
            </a:r>
          </a:p>
          <a:p>
            <a:pPr marL="0" indent="0">
              <a:buNone/>
            </a:pPr>
            <a:r>
              <a:rPr lang="en-US" sz="2600" dirty="0">
                <a:latin typeface="Arial" panose="020B0604020202020204" pitchFamily="34" charset="0"/>
                <a:cs typeface="Arial" panose="020B0604020202020204" pitchFamily="34" charset="0"/>
              </a:rPr>
              <a:t>	Melinda Hughes</a:t>
            </a:r>
          </a:p>
          <a:p>
            <a:pPr marL="0" indent="0">
              <a:buNone/>
            </a:pPr>
            <a:r>
              <a:rPr lang="en-US" sz="2600" dirty="0">
                <a:latin typeface="Arial" panose="020B0604020202020204" pitchFamily="34" charset="0"/>
                <a:cs typeface="Arial" panose="020B0604020202020204" pitchFamily="34" charset="0"/>
              </a:rPr>
              <a:t>	Tracy Chung-</a:t>
            </a:r>
            <a:r>
              <a:rPr lang="en-US" sz="2600" dirty="0" err="1">
                <a:latin typeface="Arial" panose="020B0604020202020204" pitchFamily="34" charset="0"/>
                <a:cs typeface="Arial" panose="020B0604020202020204" pitchFamily="34" charset="0"/>
              </a:rPr>
              <a:t>Tabangcura</a:t>
            </a: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Mylinh</a:t>
            </a:r>
            <a:r>
              <a:rPr lang="en-US" sz="2600" dirty="0">
                <a:latin typeface="Arial" panose="020B0604020202020204" pitchFamily="34" charset="0"/>
                <a:cs typeface="Arial" panose="020B0604020202020204" pitchFamily="34" charset="0"/>
              </a:rPr>
              <a:t> Pham</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dirty="0"/>
              <a:t> </a:t>
            </a:r>
          </a:p>
        </p:txBody>
      </p:sp>
      <p:sp>
        <p:nvSpPr>
          <p:cNvPr id="4" name="Content Placeholder 3">
            <a:extLst>
              <a:ext uri="{FF2B5EF4-FFF2-40B4-BE49-F238E27FC236}">
                <a16:creationId xmlns:a16="http://schemas.microsoft.com/office/drawing/2014/main" id="{D6720541-5FC7-5640-876A-186F9AE3E1C1}"/>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New members are encouraged to join a research team to explore the current PBTs structure and processes; continued exploration of other college’s shared governance structure and processes; assist in writing Area of Focus to IEPI</a:t>
            </a:r>
          </a:p>
        </p:txBody>
      </p:sp>
    </p:spTree>
    <p:extLst>
      <p:ext uri="{BB962C8B-B14F-4D97-AF65-F5344CB8AC3E}">
        <p14:creationId xmlns:p14="http://schemas.microsoft.com/office/powerpoint/2010/main" val="187615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C18954-BE6C-5B46-A977-367B07A22738}"/>
              </a:ext>
            </a:extLst>
          </p:cNvPr>
          <p:cNvSpPr>
            <a:spLocks noGrp="1"/>
          </p:cNvSpPr>
          <p:nvPr>
            <p:ph type="title"/>
          </p:nvPr>
        </p:nvSpPr>
        <p:spPr/>
        <p:txBody>
          <a:bodyPr>
            <a:normAutofit/>
          </a:bodyPr>
          <a:lstStyle/>
          <a:p>
            <a:r>
              <a:rPr lang="en-US" sz="3200" dirty="0">
                <a:solidFill>
                  <a:srgbClr val="002060"/>
                </a:solidFill>
                <a:latin typeface="Arial" panose="020B0604020202020204" pitchFamily="34" charset="0"/>
                <a:cs typeface="Arial" panose="020B0604020202020204" pitchFamily="34" charset="0"/>
              </a:rPr>
              <a:t>Next Taskforce Meeting</a:t>
            </a:r>
          </a:p>
        </p:txBody>
      </p:sp>
      <p:sp>
        <p:nvSpPr>
          <p:cNvPr id="6" name="Content Placeholder 5">
            <a:extLst>
              <a:ext uri="{FF2B5EF4-FFF2-40B4-BE49-F238E27FC236}">
                <a16:creationId xmlns:a16="http://schemas.microsoft.com/office/drawing/2014/main" id="{A099BEB8-3F62-5748-876A-7649DD37803A}"/>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May 20, 2021</a:t>
            </a:r>
          </a:p>
          <a:p>
            <a:r>
              <a:rPr lang="en-US" sz="2800" dirty="0">
                <a:latin typeface="Arial" panose="020B0604020202020204" pitchFamily="34" charset="0"/>
                <a:cs typeface="Arial" panose="020B0604020202020204" pitchFamily="34" charset="0"/>
              </a:rPr>
              <a:t>3:00-4:00 PM</a:t>
            </a:r>
          </a:p>
        </p:txBody>
      </p:sp>
      <p:pic>
        <p:nvPicPr>
          <p:cNvPr id="10" name="Picture 9">
            <a:extLst>
              <a:ext uri="{FF2B5EF4-FFF2-40B4-BE49-F238E27FC236}">
                <a16:creationId xmlns:a16="http://schemas.microsoft.com/office/drawing/2014/main" id="{6B1B9C6D-0A12-324A-B942-F31743E27F1E}"/>
              </a:ext>
            </a:extLst>
          </p:cNvPr>
          <p:cNvPicPr>
            <a:picLocks noChangeAspect="1"/>
          </p:cNvPicPr>
          <p:nvPr/>
        </p:nvPicPr>
        <p:blipFill>
          <a:blip r:embed="rId2"/>
          <a:stretch>
            <a:fillRect/>
          </a:stretch>
        </p:blipFill>
        <p:spPr>
          <a:xfrm>
            <a:off x="4611547" y="2556932"/>
            <a:ext cx="5029200" cy="3467100"/>
          </a:xfrm>
          <a:prstGeom prst="rect">
            <a:avLst/>
          </a:prstGeom>
        </p:spPr>
      </p:pic>
    </p:spTree>
    <p:extLst>
      <p:ext uri="{BB962C8B-B14F-4D97-AF65-F5344CB8AC3E}">
        <p14:creationId xmlns:p14="http://schemas.microsoft.com/office/powerpoint/2010/main" val="250555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37D8-F282-DF41-A187-979A33859B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Shared Governance Taskforce Members:</a:t>
            </a:r>
          </a:p>
        </p:txBody>
      </p:sp>
      <p:sp>
        <p:nvSpPr>
          <p:cNvPr id="3" name="Content Placeholder 2">
            <a:extLst>
              <a:ext uri="{FF2B5EF4-FFF2-40B4-BE49-F238E27FC236}">
                <a16:creationId xmlns:a16="http://schemas.microsoft.com/office/drawing/2014/main" id="{80193091-0961-2343-8DC8-4FD14ADD969B}"/>
              </a:ext>
            </a:extLst>
          </p:cNvPr>
          <p:cNvSpPr>
            <a:spLocks noGrp="1"/>
          </p:cNvSpPr>
          <p:nvPr>
            <p:ph sz="half" idx="1"/>
          </p:nvPr>
        </p:nvSpPr>
        <p:spPr>
          <a:xfrm>
            <a:off x="1295402" y="2560319"/>
            <a:ext cx="3646988" cy="3310129"/>
          </a:xfrm>
        </p:spPr>
        <p:txBody>
          <a:bodyPr>
            <a:normAutofit fontScale="25000" lnSpcReduction="20000"/>
          </a:bodyPr>
          <a:lstStyle/>
          <a:p>
            <a:pPr marL="0" indent="0">
              <a:buNone/>
            </a:pPr>
            <a:r>
              <a:rPr lang="en-US" sz="6400" b="1" dirty="0">
                <a:latin typeface="Arial" panose="020B0604020202020204" pitchFamily="34" charset="0"/>
                <a:cs typeface="Arial" panose="020B0604020202020204" pitchFamily="34" charset="0"/>
              </a:rPr>
              <a:t>Students</a:t>
            </a:r>
          </a:p>
          <a:p>
            <a:r>
              <a:rPr lang="en-US" sz="6400" dirty="0" err="1">
                <a:latin typeface="Arial" panose="020B0604020202020204" pitchFamily="34" charset="0"/>
                <a:cs typeface="Arial" panose="020B0604020202020204" pitchFamily="34" charset="0"/>
              </a:rPr>
              <a:t>Beniam</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Gebrat</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Kimberly Lam</a:t>
            </a:r>
          </a:p>
          <a:p>
            <a:pPr marL="0" indent="0">
              <a:buNone/>
            </a:pPr>
            <a:r>
              <a:rPr lang="en-US" sz="6400" b="1" dirty="0">
                <a:latin typeface="Arial" panose="020B0604020202020204" pitchFamily="34" charset="0"/>
                <a:cs typeface="Arial" panose="020B0604020202020204" pitchFamily="34" charset="0"/>
              </a:rPr>
              <a:t>Classified Professionals</a:t>
            </a:r>
          </a:p>
          <a:p>
            <a:r>
              <a:rPr lang="en-US" sz="6400" dirty="0">
                <a:latin typeface="Arial" panose="020B0604020202020204" pitchFamily="34" charset="0"/>
                <a:cs typeface="Arial" panose="020B0604020202020204" pitchFamily="34" charset="0"/>
              </a:rPr>
              <a:t>Tracy Chung-</a:t>
            </a:r>
            <a:r>
              <a:rPr lang="en-US" sz="6400" dirty="0" err="1">
                <a:latin typeface="Arial" panose="020B0604020202020204" pitchFamily="34" charset="0"/>
                <a:cs typeface="Arial" panose="020B0604020202020204" pitchFamily="34" charset="0"/>
              </a:rPr>
              <a:t>Tabangcura</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Keri Kirkpatrick</a:t>
            </a:r>
          </a:p>
          <a:p>
            <a:r>
              <a:rPr lang="en-US" sz="6400" dirty="0">
                <a:latin typeface="Arial" panose="020B0604020202020204" pitchFamily="34" charset="0"/>
                <a:cs typeface="Arial" panose="020B0604020202020204" pitchFamily="34" charset="0"/>
              </a:rPr>
              <a:t>Scott Olsen</a:t>
            </a:r>
          </a:p>
          <a:p>
            <a:pPr marL="0" indent="0">
              <a:buNone/>
            </a:pPr>
            <a:r>
              <a:rPr lang="en-US" sz="6400" b="1" dirty="0">
                <a:latin typeface="Arial" panose="020B0604020202020204" pitchFamily="34" charset="0"/>
                <a:cs typeface="Arial" panose="020B0604020202020204" pitchFamily="34" charset="0"/>
              </a:rPr>
              <a:t>Administrators  </a:t>
            </a:r>
          </a:p>
          <a:p>
            <a:r>
              <a:rPr lang="en-US" sz="6400" dirty="0">
                <a:latin typeface="Arial" panose="020B0604020202020204" pitchFamily="34" charset="0"/>
                <a:cs typeface="Arial" panose="020B0604020202020204" pitchFamily="34" charset="0"/>
              </a:rPr>
              <a:t>Laureen </a:t>
            </a:r>
            <a:r>
              <a:rPr lang="en-US" sz="6400" dirty="0" err="1">
                <a:latin typeface="Arial" panose="020B0604020202020204" pitchFamily="34" charset="0"/>
                <a:cs typeface="Arial" panose="020B0604020202020204" pitchFamily="34" charset="0"/>
              </a:rPr>
              <a:t>Balducci</a:t>
            </a:r>
            <a:r>
              <a:rPr lang="en-US" sz="6400" dirty="0">
                <a:latin typeface="Arial" panose="020B0604020202020204" pitchFamily="34" charset="0"/>
                <a:cs typeface="Arial" panose="020B0604020202020204" pitchFamily="34" charset="0"/>
              </a:rPr>
              <a:t> </a:t>
            </a:r>
          </a:p>
          <a:p>
            <a:r>
              <a:rPr lang="en-US" sz="6400" dirty="0">
                <a:latin typeface="Arial" panose="020B0604020202020204" pitchFamily="34" charset="0"/>
                <a:cs typeface="Arial" panose="020B0604020202020204" pitchFamily="34" charset="0"/>
              </a:rPr>
              <a:t>Jennifer </a:t>
            </a:r>
            <a:r>
              <a:rPr lang="en-US" sz="6400" dirty="0" err="1">
                <a:latin typeface="Arial" panose="020B0604020202020204" pitchFamily="34" charset="0"/>
                <a:cs typeface="Arial" panose="020B0604020202020204" pitchFamily="34" charset="0"/>
              </a:rPr>
              <a:t>Mahato</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Eric Mendoza</a:t>
            </a:r>
          </a:p>
          <a:p>
            <a:pPr marL="0" indent="0" fontAlgn="base">
              <a:buNone/>
            </a:pP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F284AE5-55C5-1F49-9897-D64C1D6B647B}"/>
              </a:ext>
            </a:extLst>
          </p:cNvPr>
          <p:cNvSpPr>
            <a:spLocks noGrp="1"/>
          </p:cNvSpPr>
          <p:nvPr>
            <p:ph sz="half" idx="2"/>
          </p:nvPr>
        </p:nvSpPr>
        <p:spPr>
          <a:xfrm>
            <a:off x="4618299" y="2560319"/>
            <a:ext cx="6281349" cy="3551113"/>
          </a:xfrm>
        </p:spPr>
        <p:txBody>
          <a:bodyPr>
            <a:normAutofit fontScale="25000" lnSpcReduction="20000"/>
          </a:bodyPr>
          <a:lstStyle/>
          <a:p>
            <a:pPr marL="0" indent="0">
              <a:buNone/>
            </a:pPr>
            <a:r>
              <a:rPr lang="en-US" sz="6400" b="1" dirty="0">
                <a:latin typeface="Arial" panose="020B0604020202020204" pitchFamily="34" charset="0"/>
                <a:cs typeface="Arial" panose="020B0604020202020204" pitchFamily="34" charset="0"/>
              </a:rPr>
              <a:t>Faculty Members</a:t>
            </a:r>
          </a:p>
          <a:p>
            <a:r>
              <a:rPr lang="en-US" sz="6400" dirty="0">
                <a:latin typeface="Arial" panose="020B0604020202020204" pitchFamily="34" charset="0"/>
                <a:cs typeface="Arial" panose="020B0604020202020204" pitchFamily="34" charset="0"/>
              </a:rPr>
              <a:t>Mayra Cruz</a:t>
            </a:r>
          </a:p>
          <a:p>
            <a:r>
              <a:rPr lang="en-US" sz="6400" dirty="0">
                <a:latin typeface="Arial" panose="020B0604020202020204" pitchFamily="34" charset="0"/>
                <a:cs typeface="Arial" panose="020B0604020202020204" pitchFamily="34" charset="0"/>
              </a:rPr>
              <a:t>Melinda Hughes</a:t>
            </a:r>
          </a:p>
          <a:p>
            <a:r>
              <a:rPr lang="en-US" sz="6400" dirty="0">
                <a:latin typeface="Arial" panose="020B0604020202020204" pitchFamily="34" charset="0"/>
                <a:cs typeface="Arial" panose="020B0604020202020204" pitchFamily="34" charset="0"/>
              </a:rPr>
              <a:t>So Kam Lee</a:t>
            </a:r>
          </a:p>
          <a:p>
            <a:r>
              <a:rPr lang="en-US" sz="6400" dirty="0">
                <a:latin typeface="Arial" panose="020B0604020202020204" pitchFamily="34" charset="0"/>
                <a:cs typeface="Arial" panose="020B0604020202020204" pitchFamily="34" charset="0"/>
              </a:rPr>
              <a:t>Jim Nguyen</a:t>
            </a:r>
          </a:p>
          <a:p>
            <a:r>
              <a:rPr lang="en-US" sz="6400" dirty="0">
                <a:latin typeface="Arial" panose="020B0604020202020204" pitchFamily="34" charset="0"/>
                <a:cs typeface="Arial" panose="020B0604020202020204" pitchFamily="34" charset="0"/>
              </a:rPr>
              <a:t>Mary Pape</a:t>
            </a:r>
          </a:p>
          <a:p>
            <a:r>
              <a:rPr lang="en-US" sz="6400" dirty="0" err="1">
                <a:latin typeface="Arial" panose="020B0604020202020204" pitchFamily="34" charset="0"/>
                <a:cs typeface="Arial" panose="020B0604020202020204" pitchFamily="34" charset="0"/>
              </a:rPr>
              <a:t>Mylinh</a:t>
            </a:r>
            <a:r>
              <a:rPr lang="en-US" sz="6400" dirty="0">
                <a:latin typeface="Arial" panose="020B0604020202020204" pitchFamily="34" charset="0"/>
                <a:cs typeface="Arial" panose="020B0604020202020204" pitchFamily="34" charset="0"/>
              </a:rPr>
              <a:t> Pham</a:t>
            </a:r>
          </a:p>
          <a:p>
            <a:r>
              <a:rPr lang="en-US" sz="6400" dirty="0">
                <a:latin typeface="Arial" panose="020B0604020202020204" pitchFamily="34" charset="0"/>
                <a:cs typeface="Arial" panose="020B0604020202020204" pitchFamily="34" charset="0"/>
              </a:rPr>
              <a:t>Tim Shively</a:t>
            </a:r>
          </a:p>
        </p:txBody>
      </p:sp>
      <p:pic>
        <p:nvPicPr>
          <p:cNvPr id="6" name="Picture 5">
            <a:extLst>
              <a:ext uri="{FF2B5EF4-FFF2-40B4-BE49-F238E27FC236}">
                <a16:creationId xmlns:a16="http://schemas.microsoft.com/office/drawing/2014/main" id="{84A02321-5B30-4945-9907-4BF939FAB212}"/>
              </a:ext>
            </a:extLst>
          </p:cNvPr>
          <p:cNvPicPr>
            <a:picLocks noChangeAspect="1"/>
          </p:cNvPicPr>
          <p:nvPr/>
        </p:nvPicPr>
        <p:blipFill>
          <a:blip r:embed="rId2"/>
          <a:stretch>
            <a:fillRect/>
          </a:stretch>
        </p:blipFill>
        <p:spPr>
          <a:xfrm>
            <a:off x="7009795" y="3077483"/>
            <a:ext cx="3886803" cy="2073250"/>
          </a:xfrm>
          <a:prstGeom prst="rect">
            <a:avLst/>
          </a:prstGeom>
        </p:spPr>
      </p:pic>
    </p:spTree>
    <p:extLst>
      <p:ext uri="{BB962C8B-B14F-4D97-AF65-F5344CB8AC3E}">
        <p14:creationId xmlns:p14="http://schemas.microsoft.com/office/powerpoint/2010/main" val="195758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4FB8-3B52-8A43-8C0A-AC60305E7A7D}"/>
              </a:ext>
            </a:extLst>
          </p:cNvPr>
          <p:cNvSpPr>
            <a:spLocks noGrp="1"/>
          </p:cNvSpPr>
          <p:nvPr>
            <p:ph type="title"/>
          </p:nvPr>
        </p:nvSpPr>
        <p:spPr/>
        <p:txBody>
          <a:bodyPr>
            <a:normAutofit/>
          </a:bodyPr>
          <a:lstStyle/>
          <a:p>
            <a:r>
              <a:rPr lang="en-US" sz="3600" b="1" dirty="0">
                <a:solidFill>
                  <a:srgbClr val="C00000"/>
                </a:solidFill>
                <a:latin typeface="Arial" panose="020B0604020202020204" pitchFamily="34" charset="0"/>
                <a:cs typeface="Arial" panose="020B0604020202020204" pitchFamily="34" charset="0"/>
              </a:rPr>
              <a:t>Agenda Item 1: </a:t>
            </a:r>
            <a:br>
              <a:rPr lang="en-US" sz="3600" b="1" dirty="0">
                <a:solidFill>
                  <a:srgbClr val="C00000"/>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College Budget Information</a:t>
            </a:r>
          </a:p>
        </p:txBody>
      </p:sp>
      <p:sp>
        <p:nvSpPr>
          <p:cNvPr id="6" name="Content Placeholder 5">
            <a:extLst>
              <a:ext uri="{FF2B5EF4-FFF2-40B4-BE49-F238E27FC236}">
                <a16:creationId xmlns:a16="http://schemas.microsoft.com/office/drawing/2014/main" id="{B60CC031-E696-A64C-A899-959DAA04E478}"/>
              </a:ext>
            </a:extLst>
          </p:cNvPr>
          <p:cNvSpPr>
            <a:spLocks noGrp="1"/>
          </p:cNvSpPr>
          <p:nvPr>
            <p:ph sz="half" idx="1"/>
          </p:nvPr>
        </p:nvSpPr>
        <p:spPr/>
        <p:txBody>
          <a:bodyPr>
            <a:noAutofit/>
          </a:bodyPr>
          <a:lstStyle/>
          <a:p>
            <a:r>
              <a:rPr lang="en-US" dirty="0">
                <a:latin typeface="Arial" panose="020B0604020202020204" pitchFamily="34" charset="0"/>
                <a:cs typeface="Arial" panose="020B0604020202020204" pitchFamily="34" charset="0"/>
              </a:rPr>
              <a:t>Presenter: Martin Varela</a:t>
            </a:r>
          </a:p>
        </p:txBody>
      </p:sp>
      <p:sp>
        <p:nvSpPr>
          <p:cNvPr id="7" name="Content Placeholder 6">
            <a:extLst>
              <a:ext uri="{FF2B5EF4-FFF2-40B4-BE49-F238E27FC236}">
                <a16:creationId xmlns:a16="http://schemas.microsoft.com/office/drawing/2014/main" id="{05E0DF5F-E98A-8B4F-9022-1089755C75A2}"/>
              </a:ext>
            </a:extLst>
          </p:cNvPr>
          <p:cNvSpPr>
            <a:spLocks noGrp="1"/>
          </p:cNvSpPr>
          <p:nvPr>
            <p:ph sz="half" idx="2"/>
          </p:nvPr>
        </p:nvSpPr>
        <p:spPr>
          <a:xfrm>
            <a:off x="5775767" y="2476982"/>
            <a:ext cx="5335929" cy="3667786"/>
          </a:xfrm>
        </p:spPr>
        <p:txBody>
          <a:bodyPr>
            <a:normAutofit fontScale="25000" lnSpcReduction="20000"/>
          </a:bodyPr>
          <a:lstStyle/>
          <a:p>
            <a:pPr fontAlgn="base">
              <a:buFont typeface="Arial" panose="020B0604020202020204" pitchFamily="34" charset="0"/>
              <a:buChar char="•"/>
            </a:pPr>
            <a:r>
              <a:rPr lang="en-US" sz="7200" dirty="0">
                <a:latin typeface="Arial" panose="020B0604020202020204" pitchFamily="34" charset="0"/>
                <a:cs typeface="Arial" panose="020B0604020202020204" pitchFamily="34" charset="0"/>
              </a:rPr>
              <a:t>Martin gave an overview of funding sources and spending processes </a:t>
            </a:r>
          </a:p>
          <a:p>
            <a:pPr fontAlgn="base"/>
            <a:r>
              <a:rPr lang="en-US" sz="7200" dirty="0">
                <a:latin typeface="Arial" panose="020B0604020202020204" pitchFamily="34" charset="0"/>
                <a:cs typeface="Arial" panose="020B0604020202020204" pitchFamily="34" charset="0"/>
              </a:rPr>
              <a:t>Unrestricted funds: Fund 14 (General Purpose) and 15 (Self-sustaining) </a:t>
            </a:r>
          </a:p>
          <a:p>
            <a:pPr fontAlgn="base"/>
            <a:r>
              <a:rPr lang="en-US" sz="7200" dirty="0">
                <a:latin typeface="Arial" panose="020B0604020202020204" pitchFamily="34" charset="0"/>
                <a:cs typeface="Arial" panose="020B0604020202020204" pitchFamily="34" charset="0"/>
              </a:rPr>
              <a:t>Restricted funds: Fund 21 (Categorical grants) 22 (Special Edu) 23 (Fed Work Study), 25 (Parking) and 28 (Campus Center Use Fees) </a:t>
            </a:r>
          </a:p>
          <a:p>
            <a:pPr fontAlgn="base"/>
            <a:r>
              <a:rPr lang="en-US" sz="7200" dirty="0">
                <a:latin typeface="Arial" panose="020B0604020202020204" pitchFamily="34" charset="0"/>
                <a:cs typeface="Arial" panose="020B0604020202020204" pitchFamily="34" charset="0"/>
              </a:rPr>
              <a:t>District funds: Fund 20 (Debt Service), 30 (Child Devo), 40 Capital Projects), 50 (Enterprise), 60 (Internal Service), 70 (Trust Funds) </a:t>
            </a:r>
          </a:p>
          <a:p>
            <a:pPr fontAlgn="base"/>
            <a:r>
              <a:rPr lang="en-US" sz="7200" dirty="0">
                <a:latin typeface="Arial" panose="020B0604020202020204" pitchFamily="34" charset="0"/>
                <a:cs typeface="Arial" panose="020B0604020202020204" pitchFamily="34" charset="0"/>
              </a:rPr>
              <a:t>Outline funding facts – what types of funding and who has the responsibility over the funding </a:t>
            </a:r>
          </a:p>
          <a:p>
            <a:pPr fontAlgn="base"/>
            <a:r>
              <a:rPr lang="en-US" sz="7200" dirty="0">
                <a:latin typeface="Arial" panose="020B0604020202020204" pitchFamily="34" charset="0"/>
                <a:cs typeface="Arial" panose="020B0604020202020204" pitchFamily="34" charset="0"/>
              </a:rPr>
              <a:t>HERF (formerly CARES Act) funds discussed</a:t>
            </a:r>
            <a:r>
              <a:rPr lang="en-US" sz="7200" dirty="0"/>
              <a:t> </a:t>
            </a:r>
          </a:p>
          <a:p>
            <a:pPr marL="0" indent="0">
              <a:buNone/>
            </a:pPr>
            <a:endParaRPr lang="en-US" sz="2000" dirty="0">
              <a:latin typeface="Arial" panose="020B0604020202020204" pitchFamily="34" charset="0"/>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433F9030-6D8A-5145-94DA-0D46A395A5E9}"/>
              </a:ext>
            </a:extLst>
          </p:cNvPr>
          <p:cNvPicPr>
            <a:picLocks noChangeAspect="1"/>
          </p:cNvPicPr>
          <p:nvPr/>
        </p:nvPicPr>
        <p:blipFill>
          <a:blip r:embed="rId2"/>
          <a:stretch>
            <a:fillRect/>
          </a:stretch>
        </p:blipFill>
        <p:spPr>
          <a:xfrm>
            <a:off x="2157875" y="3155302"/>
            <a:ext cx="2356252" cy="2852305"/>
          </a:xfrm>
          <a:prstGeom prst="rect">
            <a:avLst/>
          </a:prstGeom>
        </p:spPr>
      </p:pic>
    </p:spTree>
    <p:extLst>
      <p:ext uri="{BB962C8B-B14F-4D97-AF65-F5344CB8AC3E}">
        <p14:creationId xmlns:p14="http://schemas.microsoft.com/office/powerpoint/2010/main" val="222991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A816F-89C3-0A49-B563-0A912B31EC2B}"/>
              </a:ext>
            </a:extLst>
          </p:cNvPr>
          <p:cNvSpPr>
            <a:spLocks noGrp="1"/>
          </p:cNvSpPr>
          <p:nvPr>
            <p:ph type="title"/>
          </p:nvPr>
        </p:nvSpPr>
        <p:spPr/>
        <p:txBody>
          <a:bodyPr>
            <a:normAutofit/>
          </a:bodyPr>
          <a:lstStyle/>
          <a:p>
            <a:r>
              <a:rPr lang="en-US" sz="3600" b="1" dirty="0">
                <a:solidFill>
                  <a:srgbClr val="C00000"/>
                </a:solidFill>
                <a:latin typeface="Arial" panose="020B0604020202020204" pitchFamily="34" charset="0"/>
                <a:cs typeface="Arial" panose="020B0604020202020204" pitchFamily="34" charset="0"/>
              </a:rPr>
              <a:t>Agenda Item 1:</a:t>
            </a:r>
            <a:br>
              <a:rPr lang="en-US" sz="3600" b="1" dirty="0">
                <a:solidFill>
                  <a:srgbClr val="C00000"/>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Next Steps</a:t>
            </a:r>
            <a:endParaRPr lang="en-US" sz="36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E771BBF2-D51E-0340-93C3-92EE4B01287F}"/>
              </a:ext>
            </a:extLst>
          </p:cNvPr>
          <p:cNvSpPr>
            <a:spLocks noGrp="1"/>
          </p:cNvSpPr>
          <p:nvPr>
            <p:ph idx="1"/>
          </p:nvPr>
        </p:nvSpPr>
        <p:spPr/>
        <p:txBody>
          <a:bodyPr/>
          <a:lstStyle/>
          <a:p>
            <a:pPr fontAlgn="base"/>
            <a:r>
              <a:rPr lang="en-US" dirty="0">
                <a:latin typeface="Arial" panose="020B0604020202020204" pitchFamily="34" charset="0"/>
                <a:cs typeface="Arial" panose="020B0604020202020204" pitchFamily="34" charset="0"/>
              </a:rPr>
              <a:t>Have Martin and/or Pam Grey attend a Taskforce meeting as needed for follow up questions </a:t>
            </a:r>
          </a:p>
          <a:p>
            <a:pPr fontAlgn="base"/>
            <a:r>
              <a:rPr lang="en-US" dirty="0">
                <a:latin typeface="Arial" panose="020B0604020202020204" pitchFamily="34" charset="0"/>
                <a:cs typeface="Arial" panose="020B0604020202020204" pitchFamily="34" charset="0"/>
              </a:rPr>
              <a:t>Consider what role shared governance has in the funding and what role should it play </a:t>
            </a:r>
          </a:p>
          <a:p>
            <a:pPr fontAlgn="base"/>
            <a:r>
              <a:rPr lang="en-US" dirty="0">
                <a:latin typeface="Arial" panose="020B0604020202020204" pitchFamily="34" charset="0"/>
                <a:cs typeface="Arial" panose="020B0604020202020204" pitchFamily="34" charset="0"/>
              </a:rPr>
              <a:t>Cross-over with planning and resource allocation </a:t>
            </a:r>
          </a:p>
          <a:p>
            <a:pPr fontAlgn="base"/>
            <a:r>
              <a:rPr lang="en-US" dirty="0">
                <a:latin typeface="Arial" panose="020B0604020202020204" pitchFamily="34" charset="0"/>
                <a:cs typeface="Arial" panose="020B0604020202020204" pitchFamily="34" charset="0"/>
              </a:rPr>
              <a:t>Create a better method for ensuring information is shared and understood = Centralized Budget Team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8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A2BD2-9B93-4740-B346-6CAD9E390911}"/>
              </a:ext>
            </a:extLst>
          </p:cNvPr>
          <p:cNvSpPr>
            <a:spLocks noGrp="1"/>
          </p:cNvSpPr>
          <p:nvPr>
            <p:ph type="title"/>
          </p:nvPr>
        </p:nvSpPr>
        <p:spPr>
          <a:xfrm>
            <a:off x="1203767" y="787078"/>
            <a:ext cx="9692831" cy="1498921"/>
          </a:xfrm>
        </p:spPr>
        <p:txBody>
          <a:bodyPr>
            <a:noAutofit/>
          </a:bodyPr>
          <a:lstStyle/>
          <a:p>
            <a:r>
              <a:rPr lang="en-US" sz="3200" b="1" dirty="0">
                <a:solidFill>
                  <a:srgbClr val="00B050"/>
                </a:solidFill>
                <a:latin typeface="Arial" panose="020B0604020202020204" pitchFamily="34" charset="0"/>
                <a:cs typeface="Arial" panose="020B0604020202020204" pitchFamily="34" charset="0"/>
              </a:rPr>
              <a:t>Agenda Item 2: </a:t>
            </a:r>
            <a:br>
              <a:rPr lang="en-US" sz="3200" dirty="0">
                <a:solidFill>
                  <a:srgbClr val="00B050"/>
                </a:solidFill>
                <a:latin typeface="Arial" panose="020B0604020202020204" pitchFamily="34" charset="0"/>
                <a:cs typeface="Arial" panose="020B0604020202020204" pitchFamily="34" charset="0"/>
              </a:rPr>
            </a:br>
            <a:r>
              <a:rPr lang="en-US" sz="3200" dirty="0">
                <a:solidFill>
                  <a:srgbClr val="000000"/>
                </a:solidFill>
                <a:latin typeface="Calibri" panose="020F0502020204030204" pitchFamily="34" charset="0"/>
              </a:rPr>
              <a:t>Share report of other college’s shared governance structure and processes</a:t>
            </a:r>
            <a:r>
              <a:rPr lang="en-US" sz="3200" dirty="0">
                <a:latin typeface="Arial" panose="020B0604020202020204" pitchFamily="34" charset="0"/>
                <a:cs typeface="Arial" panose="020B0604020202020204" pitchFamily="34" charset="0"/>
              </a:rPr>
              <a:t> </a:t>
            </a:r>
          </a:p>
        </p:txBody>
      </p:sp>
      <p:sp>
        <p:nvSpPr>
          <p:cNvPr id="5" name="Content Placeholder 4">
            <a:extLst>
              <a:ext uri="{FF2B5EF4-FFF2-40B4-BE49-F238E27FC236}">
                <a16:creationId xmlns:a16="http://schemas.microsoft.com/office/drawing/2014/main" id="{A74D4280-B824-5D40-8382-D4D542A1371A}"/>
              </a:ext>
            </a:extLst>
          </p:cNvPr>
          <p:cNvSpPr>
            <a:spLocks noGrp="1"/>
          </p:cNvSpPr>
          <p:nvPr>
            <p:ph sz="half" idx="1"/>
          </p:nvPr>
        </p:nvSpPr>
        <p:spPr/>
        <p:txBody>
          <a:bodyPr>
            <a:normAutofit fontScale="70000" lnSpcReduction="20000"/>
          </a:bodyPr>
          <a:lstStyle/>
          <a:p>
            <a:r>
              <a:rPr lang="en-US" sz="3400" dirty="0">
                <a:latin typeface="Arial" panose="020B0604020202020204" pitchFamily="34" charset="0"/>
                <a:cs typeface="Arial" panose="020B0604020202020204" pitchFamily="34" charset="0"/>
              </a:rPr>
              <a:t>Presenters:</a:t>
            </a:r>
          </a:p>
          <a:p>
            <a:pPr marL="0" indent="0" fontAlgn="base">
              <a:buNone/>
            </a:pPr>
            <a:r>
              <a:rPr lang="en-US" sz="3400" dirty="0">
                <a:solidFill>
                  <a:srgbClr val="000000"/>
                </a:solidFill>
                <a:latin typeface="Arial" panose="020B0604020202020204" pitchFamily="34" charset="0"/>
                <a:cs typeface="Arial" panose="020B0604020202020204" pitchFamily="34" charset="0"/>
              </a:rPr>
              <a:t>	</a:t>
            </a:r>
            <a:r>
              <a:rPr lang="en-US" sz="3400" dirty="0">
                <a:solidFill>
                  <a:srgbClr val="000000"/>
                </a:solidFill>
                <a:latin typeface="Calibri" panose="020F0502020204030204" pitchFamily="34" charset="0"/>
              </a:rPr>
              <a:t>Mary Pape</a:t>
            </a:r>
            <a:endParaRPr lang="en-US" sz="3400" dirty="0"/>
          </a:p>
          <a:p>
            <a:pPr marL="0" indent="0" fontAlgn="base">
              <a:buNone/>
            </a:pPr>
            <a:r>
              <a:rPr lang="en-US" sz="3400" dirty="0">
                <a:solidFill>
                  <a:srgbClr val="000000"/>
                </a:solidFill>
                <a:latin typeface="Calibri" panose="020F0502020204030204" pitchFamily="34" charset="0"/>
              </a:rPr>
              <a:t> 	James Nguyen </a:t>
            </a:r>
            <a:endParaRPr lang="en-US" sz="3400" dirty="0"/>
          </a:p>
          <a:p>
            <a:pPr marL="0" indent="0" fontAlgn="base">
              <a:buNone/>
            </a:pPr>
            <a:r>
              <a:rPr lang="en-US" sz="3400" dirty="0">
                <a:solidFill>
                  <a:srgbClr val="000000"/>
                </a:solidFill>
                <a:latin typeface="Calibri" panose="020F0502020204030204" pitchFamily="34" charset="0"/>
              </a:rPr>
              <a:t>	Keri Kirkpatrick </a:t>
            </a:r>
            <a:endParaRPr lang="en-US" sz="3400" dirty="0"/>
          </a:p>
          <a:p>
            <a:pPr fontAlgn="base"/>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636304A9-CFA1-EA41-862E-B14A39039512}"/>
              </a:ext>
            </a:extLst>
          </p:cNvPr>
          <p:cNvSpPr>
            <a:spLocks noGrp="1"/>
          </p:cNvSpPr>
          <p:nvPr>
            <p:ph sz="half" idx="2"/>
          </p:nvPr>
        </p:nvSpPr>
        <p:spPr>
          <a:xfrm>
            <a:off x="5914663" y="2465408"/>
            <a:ext cx="4984985" cy="3405040"/>
          </a:xfrm>
        </p:spPr>
        <p:txBody>
          <a:bodyPr>
            <a:normAutofit fontScale="70000" lnSpcReduction="20000"/>
          </a:bodyPr>
          <a:lstStyle/>
          <a:p>
            <a:pPr marL="0" indent="0">
              <a:buNone/>
            </a:pPr>
            <a:r>
              <a:rPr lang="en-US" sz="2000" dirty="0">
                <a:latin typeface="Arial" panose="020B0604020202020204" pitchFamily="34" charset="0"/>
                <a:cs typeface="Arial" panose="020B0604020202020204" pitchFamily="34" charset="0"/>
              </a:rPr>
              <a:t>Colleges Researched:</a:t>
            </a:r>
          </a:p>
          <a:p>
            <a:pPr fontAlgn="base"/>
            <a:r>
              <a:rPr lang="en-US" sz="2000" dirty="0"/>
              <a:t>Mt. San Antonio College (structured committees by Governance, Operational, Academic Senate, Other) </a:t>
            </a:r>
            <a:r>
              <a:rPr lang="en-US" sz="2000" u="sng" dirty="0">
                <a:hlinkClick r:id="rId2"/>
              </a:rPr>
              <a:t>https://www.mtsac.edu/accreditation/college_accreditation/2017/ic/IC1_Govn_Commit.pdf</a:t>
            </a:r>
            <a:r>
              <a:rPr lang="en-US" sz="2000" dirty="0"/>
              <a:t> </a:t>
            </a:r>
          </a:p>
          <a:p>
            <a:pPr fontAlgn="base"/>
            <a:r>
              <a:rPr lang="en-US" sz="2000" dirty="0"/>
              <a:t>College of Marin: </a:t>
            </a:r>
            <a:r>
              <a:rPr lang="en-US" sz="2000" u="sng" dirty="0">
                <a:hlinkClick r:id="rId3"/>
              </a:rPr>
              <a:t>https://foothilldeanza.sharepoint.com/sites/dagovtf/Shared%20Documents/Governance%20Structure%20Research/College%20Of%20Marin%20Participatory%20Gov%20plan.pdf</a:t>
            </a:r>
            <a:r>
              <a:rPr lang="en-US" sz="2000" dirty="0"/>
              <a:t>  </a:t>
            </a:r>
          </a:p>
          <a:p>
            <a:pPr fontAlgn="base"/>
            <a:r>
              <a:rPr lang="en-US" sz="2000" dirty="0"/>
              <a:t>Santa Barbara City College: </a:t>
            </a:r>
            <a:r>
              <a:rPr lang="en-US" sz="2000" u="sng" dirty="0">
                <a:hlinkClick r:id="rId4"/>
              </a:rPr>
              <a:t>https://foothilldeanza.sharepoint.com/sites/dagovtf/Shared%20Documents/Forms/AllItems.aspx?id=%2Fsites%2Fdagovtf%2FShared%20Documents%2FGovernance%20Structure%20Research%2FSanta%20Barbara%20College%2Epdf&amp;parent=%2Fsites%2Fdagovtf%2FShared%20Documents%2FGovernance%20Structure%20Research</a:t>
            </a:r>
            <a:r>
              <a:rPr lang="en-US" sz="2000" dirty="0"/>
              <a:t>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3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A2BD2-9B93-4740-B346-6CAD9E390911}"/>
              </a:ext>
            </a:extLst>
          </p:cNvPr>
          <p:cNvSpPr>
            <a:spLocks noGrp="1"/>
          </p:cNvSpPr>
          <p:nvPr>
            <p:ph type="title"/>
          </p:nvPr>
        </p:nvSpPr>
        <p:spPr>
          <a:xfrm>
            <a:off x="1203767" y="787078"/>
            <a:ext cx="9692831" cy="1498921"/>
          </a:xfrm>
        </p:spPr>
        <p:txBody>
          <a:bodyPr>
            <a:noAutofit/>
          </a:bodyPr>
          <a:lstStyle/>
          <a:p>
            <a:r>
              <a:rPr lang="en-US" sz="3200" b="1" dirty="0">
                <a:solidFill>
                  <a:srgbClr val="00B050"/>
                </a:solidFill>
                <a:latin typeface="Arial" panose="020B0604020202020204" pitchFamily="34" charset="0"/>
                <a:cs typeface="Arial" panose="020B0604020202020204" pitchFamily="34" charset="0"/>
              </a:rPr>
              <a:t>Agenda Item 2: (continued)</a:t>
            </a:r>
            <a:br>
              <a:rPr lang="en-US" sz="3200" dirty="0">
                <a:solidFill>
                  <a:srgbClr val="00B050"/>
                </a:solidFill>
                <a:latin typeface="Arial" panose="020B0604020202020204" pitchFamily="34" charset="0"/>
                <a:cs typeface="Arial" panose="020B0604020202020204" pitchFamily="34" charset="0"/>
              </a:rPr>
            </a:br>
            <a:r>
              <a:rPr lang="en-US" sz="3200" dirty="0">
                <a:solidFill>
                  <a:srgbClr val="000000"/>
                </a:solidFill>
                <a:latin typeface="Calibri" panose="020F0502020204030204" pitchFamily="34" charset="0"/>
              </a:rPr>
              <a:t>Share report of other college’s shared governance structure and processes</a:t>
            </a:r>
            <a:r>
              <a:rPr lang="en-US" sz="3200" dirty="0">
                <a:latin typeface="Arial" panose="020B0604020202020204" pitchFamily="34" charset="0"/>
                <a:cs typeface="Arial" panose="020B0604020202020204" pitchFamily="34" charset="0"/>
              </a:rPr>
              <a:t> </a:t>
            </a:r>
          </a:p>
        </p:txBody>
      </p:sp>
      <p:sp>
        <p:nvSpPr>
          <p:cNvPr id="5" name="Content Placeholder 4">
            <a:extLst>
              <a:ext uri="{FF2B5EF4-FFF2-40B4-BE49-F238E27FC236}">
                <a16:creationId xmlns:a16="http://schemas.microsoft.com/office/drawing/2014/main" id="{A74D4280-B824-5D40-8382-D4D542A1371A}"/>
              </a:ext>
            </a:extLst>
          </p:cNvPr>
          <p:cNvSpPr>
            <a:spLocks noGrp="1"/>
          </p:cNvSpPr>
          <p:nvPr>
            <p:ph sz="half" idx="1"/>
          </p:nvPr>
        </p:nvSpPr>
        <p:spPr/>
        <p:txBody>
          <a:bodyPr>
            <a:normAutofit fontScale="25000" lnSpcReduction="20000"/>
          </a:bodyPr>
          <a:lstStyle/>
          <a:p>
            <a:r>
              <a:rPr lang="en-US" sz="9600" dirty="0">
                <a:latin typeface="Arial" panose="020B0604020202020204" pitchFamily="34" charset="0"/>
                <a:cs typeface="Arial" panose="020B0604020202020204" pitchFamily="34" charset="0"/>
              </a:rPr>
              <a:t>Presenters:</a:t>
            </a:r>
          </a:p>
          <a:p>
            <a:pPr marL="0" indent="0" fontAlgn="base">
              <a:buNone/>
            </a:pPr>
            <a:r>
              <a:rPr lang="en-US" sz="9600" dirty="0">
                <a:solidFill>
                  <a:srgbClr val="000000"/>
                </a:solidFill>
                <a:latin typeface="Arial" panose="020B0604020202020204" pitchFamily="34" charset="0"/>
                <a:cs typeface="Arial" panose="020B0604020202020204" pitchFamily="34" charset="0"/>
              </a:rPr>
              <a:t>	</a:t>
            </a:r>
            <a:r>
              <a:rPr lang="en-US" sz="9600" dirty="0">
                <a:solidFill>
                  <a:srgbClr val="000000"/>
                </a:solidFill>
                <a:latin typeface="Calibri" panose="020F0502020204030204" pitchFamily="34" charset="0"/>
              </a:rPr>
              <a:t>Mary Pape</a:t>
            </a:r>
            <a:endParaRPr lang="en-US" sz="9600" dirty="0"/>
          </a:p>
          <a:p>
            <a:pPr marL="0" indent="0" fontAlgn="base">
              <a:buNone/>
            </a:pPr>
            <a:r>
              <a:rPr lang="en-US" sz="9600" dirty="0">
                <a:solidFill>
                  <a:srgbClr val="000000"/>
                </a:solidFill>
                <a:latin typeface="Calibri" panose="020F0502020204030204" pitchFamily="34" charset="0"/>
              </a:rPr>
              <a:t> 	James Nguyen </a:t>
            </a:r>
            <a:endParaRPr lang="en-US" sz="9600" dirty="0"/>
          </a:p>
          <a:p>
            <a:pPr marL="0" indent="0" fontAlgn="base">
              <a:buNone/>
            </a:pPr>
            <a:r>
              <a:rPr lang="en-US" sz="9600" dirty="0">
                <a:solidFill>
                  <a:srgbClr val="000000"/>
                </a:solidFill>
                <a:latin typeface="Calibri" panose="020F0502020204030204" pitchFamily="34" charset="0"/>
              </a:rPr>
              <a:t>	Keri Kirkpatrick </a:t>
            </a:r>
            <a:endParaRPr lang="en-US" sz="9600" dirty="0"/>
          </a:p>
          <a:p>
            <a:pPr fontAlgn="base"/>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636304A9-CFA1-EA41-862E-B14A39039512}"/>
              </a:ext>
            </a:extLst>
          </p:cNvPr>
          <p:cNvSpPr>
            <a:spLocks noGrp="1"/>
          </p:cNvSpPr>
          <p:nvPr>
            <p:ph sz="half" idx="2"/>
          </p:nvPr>
        </p:nvSpPr>
        <p:spPr>
          <a:xfrm>
            <a:off x="5660020" y="2560320"/>
            <a:ext cx="5239628" cy="3584448"/>
          </a:xfrm>
        </p:spPr>
        <p:txBody>
          <a:bodyPr>
            <a:normAutofit fontScale="25000" lnSpcReduction="20000"/>
          </a:bodyPr>
          <a:lstStyle/>
          <a:p>
            <a:pPr marL="0" indent="0">
              <a:buNone/>
            </a:pPr>
            <a:r>
              <a:rPr lang="en-US" sz="5600" dirty="0">
                <a:latin typeface="Arial" panose="020B0604020202020204" pitchFamily="34" charset="0"/>
                <a:cs typeface="Arial" panose="020B0604020202020204" pitchFamily="34" charset="0"/>
              </a:rPr>
              <a:t>Colleges Researched (continued):</a:t>
            </a:r>
          </a:p>
          <a:p>
            <a:pPr fontAlgn="base"/>
            <a:r>
              <a:rPr lang="en-US" sz="5600" dirty="0"/>
              <a:t>Orange Coast College: </a:t>
            </a:r>
            <a:r>
              <a:rPr lang="en-US" sz="5600" u="sng" dirty="0">
                <a:hlinkClick r:id="rId2"/>
              </a:rPr>
              <a:t>https://foothilldeanza.sharepoint.com/sites/dagovtf/Shared%20Documents/Forms/AllItems.aspx?id=%2Fsites%2Fdagovtf%2FShared%20Documents%2FGovernance%20Structure%20Research%2FOrange%20Coast%20College%2Epdf&amp;parent=%2Fsites%2Fdagovtf%2FShared%20Documents%2FGovernance%20Structure%20Research</a:t>
            </a:r>
            <a:r>
              <a:rPr lang="en-US" sz="5600" dirty="0"/>
              <a:t> </a:t>
            </a:r>
          </a:p>
          <a:p>
            <a:pPr fontAlgn="base"/>
            <a:r>
              <a:rPr lang="en-US" sz="5600" dirty="0"/>
              <a:t>Compton College: </a:t>
            </a:r>
            <a:r>
              <a:rPr lang="en-US" sz="5600" u="sng" dirty="0">
                <a:hlinkClick r:id="rId3"/>
              </a:rPr>
              <a:t>https://foothilldeanza.sharepoint.com/sites/dagovtf/Shared%20Documents/Forms/AllItems.aspx?id=%2Fsites%2Fdagovtf%2FShared%20Documents%2FGovernance%20Structure%20Research%2FCompton%2DCollaborative%2DGovernance%2Epdf&amp;parent=%2Fsites%2Fdagovtf%2FShared%20Documents%2FGovernance%20Structure%20Research</a:t>
            </a:r>
            <a:r>
              <a:rPr lang="en-US" sz="5600" dirty="0"/>
              <a:t> </a:t>
            </a:r>
          </a:p>
          <a:p>
            <a:pPr fontAlgn="base"/>
            <a:r>
              <a:rPr lang="en-US" sz="5600" dirty="0"/>
              <a:t>San Mateo College: </a:t>
            </a:r>
            <a:r>
              <a:rPr lang="en-US" sz="5600" u="sng" dirty="0">
                <a:hlinkClick r:id="rId4"/>
              </a:rPr>
              <a:t>https://foothilldeanza.sharepoint.com/sites/dagovtf/Shared%20Documents/Governance%20Structure%20Research/San%20Mateo%20participatory%20gov.pdf</a:t>
            </a:r>
            <a:r>
              <a:rPr lang="en-US" sz="5600" dirty="0"/>
              <a:t>  </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55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5D24-0718-A642-AAB8-302295DA568A}"/>
              </a:ext>
            </a:extLst>
          </p:cNvPr>
          <p:cNvSpPr>
            <a:spLocks noGrp="1"/>
          </p:cNvSpPr>
          <p:nvPr>
            <p:ph type="title"/>
          </p:nvPr>
        </p:nvSpPr>
        <p:spPr/>
        <p:txBody>
          <a:bodyPr>
            <a:normAutofit/>
          </a:bodyPr>
          <a:lstStyle/>
          <a:p>
            <a:r>
              <a:rPr lang="en-US" sz="3600" b="1" dirty="0">
                <a:solidFill>
                  <a:srgbClr val="00B050"/>
                </a:solidFill>
                <a:latin typeface="Arial" panose="020B0604020202020204" pitchFamily="34" charset="0"/>
                <a:cs typeface="Arial" panose="020B0604020202020204" pitchFamily="34" charset="0"/>
              </a:rPr>
              <a:t>Agenda Item 2:</a:t>
            </a:r>
            <a:br>
              <a:rPr lang="en-US" sz="3600" b="1" dirty="0">
                <a:solidFill>
                  <a:srgbClr val="00B050"/>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01F8CA33-32BC-A344-BBED-4F8A628A97B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Mary, Jim, Keri and (TBD) continue to explore other college’s shared governance structure and processes</a:t>
            </a:r>
          </a:p>
          <a:p>
            <a:r>
              <a:rPr lang="en-US" dirty="0">
                <a:latin typeface="Arial" panose="020B0604020202020204" pitchFamily="34" charset="0"/>
                <a:cs typeface="Arial" panose="020B0604020202020204" pitchFamily="34" charset="0"/>
              </a:rPr>
              <a:t>Research other community colleges close in size to De Anza</a:t>
            </a:r>
          </a:p>
        </p:txBody>
      </p:sp>
      <p:pic>
        <p:nvPicPr>
          <p:cNvPr id="5" name="Picture 4">
            <a:extLst>
              <a:ext uri="{FF2B5EF4-FFF2-40B4-BE49-F238E27FC236}">
                <a16:creationId xmlns:a16="http://schemas.microsoft.com/office/drawing/2014/main" id="{BA27E624-F1C9-E248-B948-661E2CAE4A1F}"/>
              </a:ext>
            </a:extLst>
          </p:cNvPr>
          <p:cNvPicPr>
            <a:picLocks noChangeAspect="1"/>
          </p:cNvPicPr>
          <p:nvPr/>
        </p:nvPicPr>
        <p:blipFill>
          <a:blip r:embed="rId2"/>
          <a:stretch>
            <a:fillRect/>
          </a:stretch>
        </p:blipFill>
        <p:spPr>
          <a:xfrm>
            <a:off x="4502149" y="3975101"/>
            <a:ext cx="3187700" cy="2171700"/>
          </a:xfrm>
          <a:prstGeom prst="rect">
            <a:avLst/>
          </a:prstGeom>
        </p:spPr>
      </p:pic>
    </p:spTree>
    <p:extLst>
      <p:ext uri="{BB962C8B-B14F-4D97-AF65-F5344CB8AC3E}">
        <p14:creationId xmlns:p14="http://schemas.microsoft.com/office/powerpoint/2010/main" val="191249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8EAC-1B03-7D4E-83E0-63C9AB7C8CB8}"/>
              </a:ext>
            </a:extLst>
          </p:cNvPr>
          <p:cNvSpPr>
            <a:spLocks noGrp="1"/>
          </p:cNvSpPr>
          <p:nvPr>
            <p:ph type="title"/>
          </p:nvPr>
        </p:nvSpPr>
        <p:spPr/>
        <p:txBody>
          <a:bodyPr>
            <a:noAutofit/>
          </a:bodyPr>
          <a:lstStyle/>
          <a:p>
            <a:r>
              <a:rPr lang="en-US" sz="3200" b="1" dirty="0">
                <a:solidFill>
                  <a:srgbClr val="0070C0"/>
                </a:solidFill>
                <a:latin typeface="Arial" panose="020B0604020202020204" pitchFamily="34" charset="0"/>
                <a:cs typeface="Arial" panose="020B0604020202020204" pitchFamily="34" charset="0"/>
              </a:rPr>
              <a:t>Agenda Item 3:</a:t>
            </a:r>
            <a:br>
              <a:rPr lang="en-US" sz="3200" b="1" dirty="0">
                <a:solidFill>
                  <a:srgbClr val="0070C0"/>
                </a:solidFill>
                <a:latin typeface="Arial" panose="020B0604020202020204" pitchFamily="34" charset="0"/>
                <a:cs typeface="Arial" panose="020B0604020202020204" pitchFamily="34" charset="0"/>
              </a:rPr>
            </a:br>
            <a:r>
              <a:rPr lang="en-US" sz="3200" dirty="0">
                <a:solidFill>
                  <a:srgbClr val="000000"/>
                </a:solidFill>
                <a:latin typeface="Calibri" panose="020F0502020204030204" pitchFamily="34" charset="0"/>
                <a:cs typeface="Arial" panose="020B0604020202020204" pitchFamily="34" charset="0"/>
              </a:rPr>
              <a:t>Explore</a:t>
            </a:r>
            <a:r>
              <a:rPr lang="en-US" sz="3200" dirty="0">
                <a:solidFill>
                  <a:srgbClr val="000000"/>
                </a:solidFill>
                <a:latin typeface="Calibri" panose="020F0502020204030204" pitchFamily="34" charset="0"/>
              </a:rPr>
              <a:t> current shared governance structure (PBTs)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C082D66-9932-E446-AA8E-AFE108968ADA}"/>
              </a:ext>
            </a:extLst>
          </p:cNvPr>
          <p:cNvSpPr>
            <a:spLocks noGrp="1"/>
          </p:cNvSpPr>
          <p:nvPr>
            <p:ph sz="half" idx="1"/>
          </p:nvPr>
        </p:nvSpPr>
        <p:spPr/>
        <p:txBody>
          <a:bodyPr>
            <a:normAutofit/>
          </a:bodyPr>
          <a:lstStyle/>
          <a:p>
            <a:r>
              <a:rPr lang="en-US" sz="2600" dirty="0">
                <a:latin typeface="Arial" panose="020B0604020202020204" pitchFamily="34" charset="0"/>
                <a:cs typeface="Arial" panose="020B0604020202020204" pitchFamily="34" charset="0"/>
              </a:rPr>
              <a:t>Presenters:</a:t>
            </a:r>
          </a:p>
          <a:p>
            <a:pPr marL="0" indent="0">
              <a:buNone/>
            </a:pPr>
            <a:r>
              <a:rPr lang="en-US" sz="2600" dirty="0">
                <a:solidFill>
                  <a:srgbClr val="000000"/>
                </a:solidFill>
                <a:latin typeface="Arial" panose="020B0604020202020204" pitchFamily="34" charset="0"/>
                <a:cs typeface="Arial" panose="020B0604020202020204" pitchFamily="34" charset="0"/>
              </a:rPr>
              <a:t>	</a:t>
            </a:r>
            <a:r>
              <a:rPr lang="en-US" sz="2600" dirty="0">
                <a:solidFill>
                  <a:srgbClr val="000000"/>
                </a:solidFill>
                <a:latin typeface="Calibri" panose="020F0502020204030204" pitchFamily="34" charset="0"/>
              </a:rPr>
              <a:t>Tim Shively</a:t>
            </a:r>
            <a:endParaRPr lang="en-US" sz="2600" dirty="0"/>
          </a:p>
          <a:p>
            <a:pPr marL="0" indent="0" fontAlgn="base">
              <a:buNone/>
            </a:pPr>
            <a:r>
              <a:rPr lang="en-US" sz="2600" dirty="0">
                <a:solidFill>
                  <a:srgbClr val="000000"/>
                </a:solidFill>
                <a:latin typeface="Calibri" panose="020F0502020204030204" pitchFamily="34" charset="0"/>
              </a:rPr>
              <a:t>	Scott Olson</a:t>
            </a:r>
            <a:endParaRPr lang="en-US" sz="2600" dirty="0"/>
          </a:p>
          <a:p>
            <a:pPr marL="0" indent="0" fontAlgn="base">
              <a:buNone/>
            </a:pPr>
            <a:r>
              <a:rPr lang="en-US" sz="2600" dirty="0">
                <a:solidFill>
                  <a:srgbClr val="000000"/>
                </a:solidFill>
                <a:latin typeface="Calibri" panose="020F0502020204030204" pitchFamily="34" charset="0"/>
              </a:rPr>
              <a:t> 	Eric Mendoza </a:t>
            </a:r>
            <a:endParaRPr lang="en-US" sz="2600" dirty="0"/>
          </a:p>
          <a:p>
            <a:pPr fontAlgn="base"/>
            <a:endParaRPr lang="en-US" sz="6000" dirty="0"/>
          </a:p>
          <a:p>
            <a:pPr marL="0" indent="0">
              <a:buNone/>
            </a:pP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3FD3312-D199-F44D-88A3-75BFC95C0C99}"/>
              </a:ext>
            </a:extLst>
          </p:cNvPr>
          <p:cNvSpPr>
            <a:spLocks noGrp="1"/>
          </p:cNvSpPr>
          <p:nvPr>
            <p:ph sz="half" idx="2"/>
          </p:nvPr>
        </p:nvSpPr>
        <p:spPr/>
        <p:txBody>
          <a:bodyPr>
            <a:normAutofit/>
          </a:bodyPr>
          <a:lstStyle/>
          <a:p>
            <a:pPr fontAlgn="base">
              <a:buFont typeface="Arial" panose="020B0604020202020204" pitchFamily="34" charset="0"/>
              <a:buChar char="•"/>
            </a:pPr>
            <a:r>
              <a:rPr lang="en-US" sz="2600" dirty="0">
                <a:latin typeface="Arial" panose="020B0604020202020204" pitchFamily="34" charset="0"/>
                <a:cs typeface="Arial" panose="020B0604020202020204" pitchFamily="34" charset="0"/>
              </a:rPr>
              <a:t>Discussion was tabled until next meeting since there was not enough time to report</a:t>
            </a:r>
          </a:p>
          <a:p>
            <a:pPr marL="0" indent="0">
              <a:buNone/>
            </a:pPr>
            <a:endParaRPr lang="en-US" dirty="0"/>
          </a:p>
        </p:txBody>
      </p:sp>
    </p:spTree>
    <p:extLst>
      <p:ext uri="{BB962C8B-B14F-4D97-AF65-F5344CB8AC3E}">
        <p14:creationId xmlns:p14="http://schemas.microsoft.com/office/powerpoint/2010/main" val="84352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7B1A-540B-394E-85D7-60A863B7CC62}"/>
              </a:ext>
            </a:extLst>
          </p:cNvPr>
          <p:cNvSpPr>
            <a:spLocks noGrp="1"/>
          </p:cNvSpPr>
          <p:nvPr>
            <p:ph type="title"/>
          </p:nvPr>
        </p:nvSpPr>
        <p:spPr/>
        <p:txBody>
          <a:bodyPr>
            <a:normAutofit/>
          </a:bodyPr>
          <a:lstStyle/>
          <a:p>
            <a:r>
              <a:rPr lang="en-US" sz="3200" b="1" dirty="0">
                <a:solidFill>
                  <a:srgbClr val="0070C0"/>
                </a:solidFill>
                <a:latin typeface="Arial" panose="020B0604020202020204" pitchFamily="34" charset="0"/>
                <a:cs typeface="Arial" panose="020B0604020202020204" pitchFamily="34" charset="0"/>
              </a:rPr>
              <a:t>Agenda Item 3:</a:t>
            </a:r>
            <a:br>
              <a:rPr lang="en-US" sz="3200" b="1" dirty="0">
                <a:solidFill>
                  <a:srgbClr val="0070C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Next Steps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4A5F9B-1BFE-8F4F-97A6-FD043AD66B4D}"/>
              </a:ext>
            </a:extLst>
          </p:cNvPr>
          <p:cNvSpPr>
            <a:spLocks noGrp="1"/>
          </p:cNvSpPr>
          <p:nvPr>
            <p:ph idx="1"/>
          </p:nvPr>
        </p:nvSpPr>
        <p:spPr/>
        <p:txBody>
          <a:bodyPr>
            <a:normAutofit fontScale="77500" lnSpcReduction="20000"/>
          </a:bodyPr>
          <a:lstStyle/>
          <a:p>
            <a:pPr fontAlgn="base">
              <a:buFont typeface="Arial" panose="020B0604020202020204" pitchFamily="34" charset="0"/>
              <a:buChar char="•"/>
            </a:pPr>
            <a:r>
              <a:rPr lang="en-US" dirty="0">
                <a:latin typeface="Arial" panose="020B0604020202020204" pitchFamily="34" charset="0"/>
                <a:cs typeface="Arial" panose="020B0604020202020204" pitchFamily="34" charset="0"/>
              </a:rPr>
              <a:t>Representation Questions: </a:t>
            </a:r>
          </a:p>
          <a:p>
            <a:pPr marL="0" indent="0" fontAlgn="base">
              <a:buNone/>
            </a:pPr>
            <a:r>
              <a:rPr lang="en-US" dirty="0">
                <a:latin typeface="Arial" panose="020B0604020202020204" pitchFamily="34" charset="0"/>
                <a:cs typeface="Arial" panose="020B0604020202020204" pitchFamily="34" charset="0"/>
              </a:rPr>
              <a:t>  Seats – who has them and why </a:t>
            </a:r>
          </a:p>
          <a:p>
            <a:pPr marL="0" indent="0" fontAlgn="base">
              <a:buNone/>
            </a:pPr>
            <a:r>
              <a:rPr lang="en-US" dirty="0">
                <a:latin typeface="Arial" panose="020B0604020202020204" pitchFamily="34" charset="0"/>
                <a:cs typeface="Arial" panose="020B0604020202020204" pitchFamily="34" charset="0"/>
              </a:rPr>
              <a:t>  Power of the Vote; Power of Veto </a:t>
            </a:r>
          </a:p>
          <a:p>
            <a:pPr marL="0" indent="0" fontAlgn="base">
              <a:buNone/>
            </a:pPr>
            <a:r>
              <a:rPr lang="en-US" dirty="0">
                <a:latin typeface="Arial" panose="020B0604020202020204" pitchFamily="34" charset="0"/>
                <a:cs typeface="Arial" panose="020B0604020202020204" pitchFamily="34" charset="0"/>
              </a:rPr>
              <a:t>  Check &amp; Balances </a:t>
            </a:r>
          </a:p>
          <a:p>
            <a:pPr marL="0" indent="0" fontAlgn="base">
              <a:buNone/>
            </a:pPr>
            <a:r>
              <a:rPr lang="en-US" dirty="0">
                <a:latin typeface="Arial" panose="020B0604020202020204" pitchFamily="34" charset="0"/>
                <a:cs typeface="Arial" panose="020B0604020202020204" pitchFamily="34" charset="0"/>
              </a:rPr>
              <a:t>  Communication back to the groups – build in a mechanism to allow the information back to the majority without depending on the single person from a group</a:t>
            </a:r>
          </a:p>
          <a:p>
            <a:pPr fontAlgn="base">
              <a:buFont typeface="Arial" panose="020B0604020202020204" pitchFamily="34" charset="0"/>
              <a:buChar char="•"/>
            </a:pPr>
            <a:r>
              <a:rPr lang="en-US" dirty="0">
                <a:latin typeface="Arial" panose="020B0604020202020204" pitchFamily="34" charset="0"/>
                <a:cs typeface="Arial" panose="020B0604020202020204" pitchFamily="34" charset="0"/>
              </a:rPr>
              <a:t>Tim, Scott, Eric, and (TBD) – continue to do a deeper dive into each current governance structure</a:t>
            </a:r>
          </a:p>
          <a:p>
            <a:pPr marL="0" indent="0" fontAlgn="base">
              <a:buNone/>
            </a:pP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28562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113</TotalTime>
  <Words>1054</Words>
  <Application>Microsoft Macintosh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  Shared Governance Taskforce Meeting</vt:lpstr>
      <vt:lpstr>Shared Governance Taskforce Members:</vt:lpstr>
      <vt:lpstr>Agenda Item 1:  College Budget Information</vt:lpstr>
      <vt:lpstr>Agenda Item 1: Next Steps</vt:lpstr>
      <vt:lpstr>Agenda Item 2:  Share report of other college’s shared governance structure and processes </vt:lpstr>
      <vt:lpstr>Agenda Item 2: (continued) Share report of other college’s shared governance structure and processes </vt:lpstr>
      <vt:lpstr>Agenda Item 2: Next Steps</vt:lpstr>
      <vt:lpstr>Agenda Item 3: Explore current shared governance structure (PBTs)</vt:lpstr>
      <vt:lpstr>Agenda Item 3: Next Steps</vt:lpstr>
      <vt:lpstr>Agenda Item 4: CCC Institutional Effectiveness Partnership Initiative (IEPI) –  Share Letter of Interest </vt:lpstr>
      <vt:lpstr>Agenda Item 4: Next Steps</vt:lpstr>
      <vt:lpstr>Agenda Item 5: Welcome new members</vt:lpstr>
      <vt:lpstr>Next Taskforce Meeting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Shared Governance Taskforce Meeting</dc:title>
  <dc:creator>Microsoft Office User</dc:creator>
  <cp:lastModifiedBy>Microsoft Office User</cp:lastModifiedBy>
  <cp:revision>10</cp:revision>
  <dcterms:created xsi:type="dcterms:W3CDTF">2021-05-13T03:23:37Z</dcterms:created>
  <dcterms:modified xsi:type="dcterms:W3CDTF">2021-05-13T05:17:28Z</dcterms:modified>
</cp:coreProperties>
</file>